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5" r:id="rId2"/>
    <p:sldId id="296" r:id="rId3"/>
    <p:sldId id="257" r:id="rId4"/>
    <p:sldId id="297" r:id="rId5"/>
    <p:sldId id="29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43"/>
    <p:restoredTop sz="94663"/>
  </p:normalViewPr>
  <p:slideViewPr>
    <p:cSldViewPr snapToGrid="0" snapToObjects="1">
      <p:cViewPr varScale="1">
        <p:scale>
          <a:sx n="111" d="100"/>
          <a:sy n="111" d="100"/>
        </p:scale>
        <p:origin x="3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erine E. Donoghue" userId="e41aa3cc-3f1c-49f8-910a-af4c2e29d791" providerId="ADAL" clId="{92CA7583-0611-412D-A23F-110D121A1E14}"/>
    <pc:docChg chg="delSld">
      <pc:chgData name="Katherine E. Donoghue" userId="e41aa3cc-3f1c-49f8-910a-af4c2e29d791" providerId="ADAL" clId="{92CA7583-0611-412D-A23F-110D121A1E14}" dt="2022-12-02T18:15:09.777" v="1" actId="2696"/>
      <pc:docMkLst>
        <pc:docMk/>
      </pc:docMkLst>
      <pc:sldChg chg="del">
        <pc:chgData name="Katherine E. Donoghue" userId="e41aa3cc-3f1c-49f8-910a-af4c2e29d791" providerId="ADAL" clId="{92CA7583-0611-412D-A23F-110D121A1E14}" dt="2022-12-02T18:15:05.236" v="0" actId="2696"/>
        <pc:sldMkLst>
          <pc:docMk/>
          <pc:sldMk cId="2545979231" sldId="294"/>
        </pc:sldMkLst>
      </pc:sldChg>
      <pc:sldChg chg="del">
        <pc:chgData name="Katherine E. Donoghue" userId="e41aa3cc-3f1c-49f8-910a-af4c2e29d791" providerId="ADAL" clId="{92CA7583-0611-412D-A23F-110D121A1E14}" dt="2022-12-02T18:15:09.777" v="1" actId="2696"/>
        <pc:sldMkLst>
          <pc:docMk/>
          <pc:sldMk cId="2542556109" sldId="295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11BBD7-80A2-45EA-9216-B4290A43C65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1C7E99E-F610-4247-BEE4-19FD9F17B78F}">
      <dgm:prSet custT="1"/>
      <dgm:spPr/>
      <dgm:t>
        <a:bodyPr/>
        <a:lstStyle/>
        <a:p>
          <a:r>
            <a:rPr lang="en-US" sz="1600" b="1" dirty="0"/>
            <a:t>Keep the story simple.  </a:t>
          </a:r>
          <a:r>
            <a:rPr lang="en-US" sz="1600" b="0" dirty="0"/>
            <a:t>It should be organized and logical!</a:t>
          </a:r>
        </a:p>
        <a:p>
          <a:r>
            <a:rPr lang="en-US" sz="1600" b="1" dirty="0">
              <a:solidFill>
                <a:schemeClr val="tx1"/>
              </a:solidFill>
            </a:rPr>
            <a:t>(1) Introduce the witness and develop their background.</a:t>
          </a:r>
        </a:p>
        <a:p>
          <a:r>
            <a:rPr lang="en-US" sz="1600" b="0" dirty="0"/>
            <a:t> When a witness takes the stand, the jurors naturally ask themselves three questions: </a:t>
          </a:r>
          <a:r>
            <a:rPr lang="en-US" sz="1600" b="0" i="1" dirty="0"/>
            <a:t>who is this witness, why are they here, and why should I believe them? </a:t>
          </a:r>
        </a:p>
        <a:p>
          <a:r>
            <a:rPr lang="en-US" sz="1200" b="1" dirty="0"/>
            <a:t>	Q: Ms. Jackson, please introduce yourself to the jury?</a:t>
          </a:r>
        </a:p>
        <a:p>
          <a:r>
            <a:rPr lang="en-US" sz="1200" b="1" dirty="0"/>
            <a:t>	A: I’m Jennifer R. Jackson</a:t>
          </a:r>
        </a:p>
        <a:p>
          <a:r>
            <a:rPr lang="en-US" sz="1200" b="1" dirty="0"/>
            <a:t>	Q: Where were you when the crash occurred?</a:t>
          </a:r>
        </a:p>
        <a:p>
          <a:r>
            <a:rPr lang="en-US" sz="1200" b="1" dirty="0"/>
            <a:t>	A: I was standing on the street corner where it happened.  I saw the whole thing.</a:t>
          </a:r>
        </a:p>
        <a:p>
          <a:r>
            <a:rPr lang="en-US" sz="1200" b="0" dirty="0"/>
            <a:t>		**These first two questions orient the jury as to who this person is and why they 		are here.  In other words, what the jury can expect her to testify about.**</a:t>
          </a:r>
        </a:p>
        <a:p>
          <a:r>
            <a:rPr lang="en-US" sz="1200" b="1" dirty="0"/>
            <a:t>	Q. Before we get into what you saw, I want the jury to learn a little about you. 	Where do you live?</a:t>
          </a:r>
        </a:p>
        <a:p>
          <a:r>
            <a:rPr lang="en-US" sz="1200" b="1" dirty="0"/>
            <a:t>	A: 372 Flower Drive, Gulfport, Florida.</a:t>
          </a:r>
        </a:p>
        <a:p>
          <a:r>
            <a:rPr lang="en-US" sz="1200" b="1" dirty="0"/>
            <a:t>	Q: How long have you lived there?</a:t>
          </a:r>
        </a:p>
        <a:p>
          <a:r>
            <a:rPr lang="en-US" sz="1200" b="1" dirty="0"/>
            <a:t>	A: 20 years.</a:t>
          </a:r>
        </a:p>
        <a:p>
          <a:r>
            <a:rPr lang="en-US" sz="1200" b="1" dirty="0"/>
            <a:t>	Q. Do you live with anyone?</a:t>
          </a:r>
        </a:p>
        <a:p>
          <a:r>
            <a:rPr lang="en-US" sz="1200" b="1" dirty="0"/>
            <a:t>	A: Yes, my husband and two daughters.</a:t>
          </a:r>
        </a:p>
        <a:p>
          <a:r>
            <a:rPr lang="en-US" sz="1200" b="1" dirty="0"/>
            <a:t>	Q. What do you do for a living?</a:t>
          </a:r>
        </a:p>
        <a:p>
          <a:r>
            <a:rPr lang="en-US" sz="1200" b="1" dirty="0"/>
            <a:t>	A: I’m an accountant for SBA Realty Group.</a:t>
          </a:r>
        </a:p>
        <a:p>
          <a:r>
            <a:rPr lang="en-US" sz="1200" b="1" dirty="0"/>
            <a:t>	Q: How long have you worked there?</a:t>
          </a:r>
        </a:p>
        <a:p>
          <a:r>
            <a:rPr lang="en-US" sz="1200" b="1" dirty="0"/>
            <a:t>	A: Almost 10 years.</a:t>
          </a:r>
        </a:p>
        <a:p>
          <a:r>
            <a:rPr lang="en-US" sz="1200" b="1" dirty="0"/>
            <a:t>		</a:t>
          </a:r>
          <a:r>
            <a:rPr lang="en-US" sz="1200" b="0" dirty="0"/>
            <a:t>**These five questions, combined with the two above, quickly establish the jurors’ 		basis for assessing the witness’ credibility – she is like them: has a family, a stable job, 		is a long-time resident of the community, and has no stake in the outcome of the case 		– she was a witness standing on the street corner who happened to see the crash.**</a:t>
          </a:r>
        </a:p>
      </dgm:t>
    </dgm:pt>
    <dgm:pt modelId="{4D9B301C-2B64-42D2-995A-BCBAB693A729}" type="parTrans" cxnId="{823DCB56-58C3-4F71-92D1-6F60E9AFE53B}">
      <dgm:prSet/>
      <dgm:spPr/>
      <dgm:t>
        <a:bodyPr/>
        <a:lstStyle/>
        <a:p>
          <a:endParaRPr lang="en-US"/>
        </a:p>
      </dgm:t>
    </dgm:pt>
    <dgm:pt modelId="{CCC2EAD3-6160-48C0-8C0A-9FBFADE2A247}" type="sibTrans" cxnId="{823DCB56-58C3-4F71-92D1-6F60E9AFE53B}">
      <dgm:prSet/>
      <dgm:spPr/>
      <dgm:t>
        <a:bodyPr/>
        <a:lstStyle/>
        <a:p>
          <a:endParaRPr lang="en-US"/>
        </a:p>
      </dgm:t>
    </dgm:pt>
    <dgm:pt modelId="{22AA9B9A-6E25-0640-BE59-589FFD843246}" type="pres">
      <dgm:prSet presAssocID="{9611BBD7-80A2-45EA-9216-B4290A43C654}" presName="linear" presStyleCnt="0">
        <dgm:presLayoutVars>
          <dgm:animLvl val="lvl"/>
          <dgm:resizeHandles val="exact"/>
        </dgm:presLayoutVars>
      </dgm:prSet>
      <dgm:spPr/>
    </dgm:pt>
    <dgm:pt modelId="{B844DFC5-23C6-F44D-BE79-7E41EA884CBB}" type="pres">
      <dgm:prSet presAssocID="{81C7E99E-F610-4247-BEE4-19FD9F17B78F}" presName="parentText" presStyleLbl="node1" presStyleIdx="0" presStyleCnt="1" custScaleY="315309" custLinFactNeighborX="-605" custLinFactNeighborY="16531">
        <dgm:presLayoutVars>
          <dgm:chMax val="0"/>
          <dgm:bulletEnabled val="1"/>
        </dgm:presLayoutVars>
      </dgm:prSet>
      <dgm:spPr/>
    </dgm:pt>
  </dgm:ptLst>
  <dgm:cxnLst>
    <dgm:cxn modelId="{823DCB56-58C3-4F71-92D1-6F60E9AFE53B}" srcId="{9611BBD7-80A2-45EA-9216-B4290A43C654}" destId="{81C7E99E-F610-4247-BEE4-19FD9F17B78F}" srcOrd="0" destOrd="0" parTransId="{4D9B301C-2B64-42D2-995A-BCBAB693A729}" sibTransId="{CCC2EAD3-6160-48C0-8C0A-9FBFADE2A247}"/>
    <dgm:cxn modelId="{FBD12597-7013-A340-9508-283E42729641}" type="presOf" srcId="{81C7E99E-F610-4247-BEE4-19FD9F17B78F}" destId="{B844DFC5-23C6-F44D-BE79-7E41EA884CBB}" srcOrd="0" destOrd="0" presId="urn:microsoft.com/office/officeart/2005/8/layout/vList2"/>
    <dgm:cxn modelId="{82B853CF-ADC3-4D43-A3F1-960147B5F1B0}" type="presOf" srcId="{9611BBD7-80A2-45EA-9216-B4290A43C654}" destId="{22AA9B9A-6E25-0640-BE59-589FFD843246}" srcOrd="0" destOrd="0" presId="urn:microsoft.com/office/officeart/2005/8/layout/vList2"/>
    <dgm:cxn modelId="{36926A2C-0189-DE48-B08F-6C845236EFD2}" type="presParOf" srcId="{22AA9B9A-6E25-0640-BE59-589FFD843246}" destId="{B844DFC5-23C6-F44D-BE79-7E41EA884CB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11BBD7-80A2-45EA-9216-B4290A43C65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1C7E99E-F610-4247-BEE4-19FD9F17B78F}">
      <dgm:prSet custT="1"/>
      <dgm:spPr/>
      <dgm:t>
        <a:bodyPr/>
        <a:lstStyle/>
        <a:p>
          <a:r>
            <a:rPr lang="en-US" sz="2000" b="1" dirty="0">
              <a:solidFill>
                <a:schemeClr val="tx1"/>
              </a:solidFill>
            </a:rPr>
            <a:t>(2) Set the scene</a:t>
          </a:r>
        </a:p>
        <a:p>
          <a:r>
            <a:rPr lang="en-US" sz="2000" b="1" dirty="0"/>
            <a:t>	- </a:t>
          </a:r>
          <a:r>
            <a:rPr lang="en-US" sz="2000" b="0" dirty="0"/>
            <a:t>Describe the scene (where did the incident occur, 	what did it look like, who was there, etc.).</a:t>
          </a:r>
        </a:p>
        <a:p>
          <a:r>
            <a:rPr lang="en-US" sz="2000" b="1" dirty="0">
              <a:solidFill>
                <a:schemeClr val="tx1"/>
              </a:solidFill>
            </a:rPr>
            <a:t>(3) Recreate the action</a:t>
          </a:r>
        </a:p>
        <a:p>
          <a:r>
            <a:rPr lang="en-US" sz="2000" b="0" dirty="0"/>
            <a:t>	- Describe what happened that is the basis of the case 	(or what evidence the witness  	saw/heard/collected/investigated/treated that is 	relevant to the case).</a:t>
          </a:r>
        </a:p>
        <a:p>
          <a:r>
            <a:rPr lang="en-US" sz="2000" b="1" dirty="0">
              <a:solidFill>
                <a:schemeClr val="tx1"/>
              </a:solidFill>
            </a:rPr>
            <a:t>(4) Use exhibits to highlight, repeat, </a:t>
          </a:r>
          <a:r>
            <a:rPr lang="en-US" sz="2000" b="1">
              <a:solidFill>
                <a:schemeClr val="tx1"/>
              </a:solidFill>
            </a:rPr>
            <a:t>and corroborate </a:t>
          </a:r>
          <a:r>
            <a:rPr lang="en-US" sz="2000" b="1" dirty="0">
              <a:solidFill>
                <a:schemeClr val="tx1"/>
              </a:solidFill>
            </a:rPr>
            <a:t>important parts of the story.</a:t>
          </a:r>
        </a:p>
        <a:p>
          <a:r>
            <a:rPr lang="en-US" sz="2000" b="1" dirty="0">
              <a:solidFill>
                <a:schemeClr val="tx1"/>
              </a:solidFill>
            </a:rPr>
            <a:t>(5) Describe any injury or damages suffered (if applicable)</a:t>
          </a:r>
        </a:p>
        <a:p>
          <a:endParaRPr lang="en-US" sz="1200" b="0" dirty="0"/>
        </a:p>
      </dgm:t>
    </dgm:pt>
    <dgm:pt modelId="{4D9B301C-2B64-42D2-995A-BCBAB693A729}" type="parTrans" cxnId="{823DCB56-58C3-4F71-92D1-6F60E9AFE53B}">
      <dgm:prSet/>
      <dgm:spPr/>
      <dgm:t>
        <a:bodyPr/>
        <a:lstStyle/>
        <a:p>
          <a:endParaRPr lang="en-US"/>
        </a:p>
      </dgm:t>
    </dgm:pt>
    <dgm:pt modelId="{CCC2EAD3-6160-48C0-8C0A-9FBFADE2A247}" type="sibTrans" cxnId="{823DCB56-58C3-4F71-92D1-6F60E9AFE53B}">
      <dgm:prSet/>
      <dgm:spPr/>
      <dgm:t>
        <a:bodyPr/>
        <a:lstStyle/>
        <a:p>
          <a:endParaRPr lang="en-US"/>
        </a:p>
      </dgm:t>
    </dgm:pt>
    <dgm:pt modelId="{22AA9B9A-6E25-0640-BE59-589FFD843246}" type="pres">
      <dgm:prSet presAssocID="{9611BBD7-80A2-45EA-9216-B4290A43C654}" presName="linear" presStyleCnt="0">
        <dgm:presLayoutVars>
          <dgm:animLvl val="lvl"/>
          <dgm:resizeHandles val="exact"/>
        </dgm:presLayoutVars>
      </dgm:prSet>
      <dgm:spPr/>
    </dgm:pt>
    <dgm:pt modelId="{B844DFC5-23C6-F44D-BE79-7E41EA884CBB}" type="pres">
      <dgm:prSet presAssocID="{81C7E99E-F610-4247-BEE4-19FD9F17B78F}" presName="parentText" presStyleLbl="node1" presStyleIdx="0" presStyleCnt="1" custScaleY="151625" custLinFactNeighborY="5541">
        <dgm:presLayoutVars>
          <dgm:chMax val="0"/>
          <dgm:bulletEnabled val="1"/>
        </dgm:presLayoutVars>
      </dgm:prSet>
      <dgm:spPr/>
    </dgm:pt>
  </dgm:ptLst>
  <dgm:cxnLst>
    <dgm:cxn modelId="{823DCB56-58C3-4F71-92D1-6F60E9AFE53B}" srcId="{9611BBD7-80A2-45EA-9216-B4290A43C654}" destId="{81C7E99E-F610-4247-BEE4-19FD9F17B78F}" srcOrd="0" destOrd="0" parTransId="{4D9B301C-2B64-42D2-995A-BCBAB693A729}" sibTransId="{CCC2EAD3-6160-48C0-8C0A-9FBFADE2A247}"/>
    <dgm:cxn modelId="{FBD12597-7013-A340-9508-283E42729641}" type="presOf" srcId="{81C7E99E-F610-4247-BEE4-19FD9F17B78F}" destId="{B844DFC5-23C6-F44D-BE79-7E41EA884CBB}" srcOrd="0" destOrd="0" presId="urn:microsoft.com/office/officeart/2005/8/layout/vList2"/>
    <dgm:cxn modelId="{82B853CF-ADC3-4D43-A3F1-960147B5F1B0}" type="presOf" srcId="{9611BBD7-80A2-45EA-9216-B4290A43C654}" destId="{22AA9B9A-6E25-0640-BE59-589FFD843246}" srcOrd="0" destOrd="0" presId="urn:microsoft.com/office/officeart/2005/8/layout/vList2"/>
    <dgm:cxn modelId="{36926A2C-0189-DE48-B08F-6C845236EFD2}" type="presParOf" srcId="{22AA9B9A-6E25-0640-BE59-589FFD843246}" destId="{B844DFC5-23C6-F44D-BE79-7E41EA884CB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11BBD7-80A2-45EA-9216-B4290A43C65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50A24E0-4FB7-4A3A-A9F3-6093209203C9}">
      <dgm:prSet custT="1"/>
      <dgm:spPr/>
      <dgm:t>
        <a:bodyPr/>
        <a:lstStyle/>
        <a:p>
          <a:r>
            <a:rPr lang="en-US" sz="2000" b="1" dirty="0"/>
            <a:t>Open-ended </a:t>
          </a:r>
        </a:p>
        <a:p>
          <a:r>
            <a:rPr lang="en-US" sz="1700" b="0" dirty="0"/>
            <a:t>- How, what, when, where, why, describe or explain.</a:t>
          </a:r>
        </a:p>
        <a:p>
          <a:r>
            <a:rPr lang="en-US" sz="1700" dirty="0"/>
            <a:t>- Open ended questions elicit descriptive responses.  Allows the witness tell the story, gain credibility with the jury, and be the center of attention.</a:t>
          </a:r>
        </a:p>
      </dgm:t>
    </dgm:pt>
    <dgm:pt modelId="{BCD93559-FDF9-4E3D-AF4D-45BBF041E914}" type="parTrans" cxnId="{E7E13B7B-F1D3-4095-8C83-66BA2E77D869}">
      <dgm:prSet/>
      <dgm:spPr/>
      <dgm:t>
        <a:bodyPr/>
        <a:lstStyle/>
        <a:p>
          <a:endParaRPr lang="en-US"/>
        </a:p>
      </dgm:t>
    </dgm:pt>
    <dgm:pt modelId="{18643AB9-A55A-4CCA-9C38-D53B81E7000C}" type="sibTrans" cxnId="{E7E13B7B-F1D3-4095-8C83-66BA2E77D869}">
      <dgm:prSet/>
      <dgm:spPr/>
      <dgm:t>
        <a:bodyPr/>
        <a:lstStyle/>
        <a:p>
          <a:endParaRPr lang="en-US"/>
        </a:p>
      </dgm:t>
    </dgm:pt>
    <dgm:pt modelId="{2DC1E8A1-B44F-46B7-8671-AD0CB73EFC82}">
      <dgm:prSet custT="1"/>
      <dgm:spPr/>
      <dgm:t>
        <a:bodyPr/>
        <a:lstStyle/>
        <a:p>
          <a:r>
            <a:rPr lang="en-US" sz="2000" b="1" dirty="0"/>
            <a:t>Conversational and responsive </a:t>
          </a:r>
        </a:p>
        <a:p>
          <a:r>
            <a:rPr lang="en-US" sz="1600" b="0" dirty="0"/>
            <a:t>- Listen to the witness’ answers and ask appropriate follow up questions.</a:t>
          </a:r>
        </a:p>
      </dgm:t>
    </dgm:pt>
    <dgm:pt modelId="{E7ADEEAF-67F6-442B-8564-3D116F9B861B}" type="parTrans" cxnId="{DA5738E4-F97B-47DC-8EE2-EF2026C7A182}">
      <dgm:prSet/>
      <dgm:spPr/>
      <dgm:t>
        <a:bodyPr/>
        <a:lstStyle/>
        <a:p>
          <a:endParaRPr lang="en-US"/>
        </a:p>
      </dgm:t>
    </dgm:pt>
    <dgm:pt modelId="{77BCCA6F-54A1-4743-840C-580A57024F96}" type="sibTrans" cxnId="{DA5738E4-F97B-47DC-8EE2-EF2026C7A182}">
      <dgm:prSet/>
      <dgm:spPr/>
      <dgm:t>
        <a:bodyPr/>
        <a:lstStyle/>
        <a:p>
          <a:endParaRPr lang="en-US"/>
        </a:p>
      </dgm:t>
    </dgm:pt>
    <dgm:pt modelId="{81C7E99E-F610-4247-BEE4-19FD9F17B78F}">
      <dgm:prSet custT="1"/>
      <dgm:spPr/>
      <dgm:t>
        <a:bodyPr/>
        <a:lstStyle/>
        <a:p>
          <a:r>
            <a:rPr lang="en-US" sz="2000" b="1" dirty="0"/>
            <a:t>Non-leading</a:t>
          </a:r>
        </a:p>
        <a:p>
          <a:r>
            <a:rPr lang="en-US" sz="1700" b="0" dirty="0"/>
            <a:t>-Leading questions suggest an answer (ex: “It was dark at the time of the accident, correct?” VS. “Please describe the lighting at the time of the accident?”</a:t>
          </a:r>
        </a:p>
        <a:p>
          <a:r>
            <a:rPr lang="en-US" sz="1700" b="0" dirty="0"/>
            <a:t>- Not only are leading questions not permitted on direct examination by the rules of evidence, but they are not an effective way of telling a story: leading questions elicit only yes or no answers, keep focus on the lawyer instead of the witness, and prevent the jury from fully assessing the witness’ credibility. </a:t>
          </a:r>
        </a:p>
      </dgm:t>
    </dgm:pt>
    <dgm:pt modelId="{4D9B301C-2B64-42D2-995A-BCBAB693A729}" type="parTrans" cxnId="{823DCB56-58C3-4F71-92D1-6F60E9AFE53B}">
      <dgm:prSet/>
      <dgm:spPr/>
      <dgm:t>
        <a:bodyPr/>
        <a:lstStyle/>
        <a:p>
          <a:endParaRPr lang="en-US"/>
        </a:p>
      </dgm:t>
    </dgm:pt>
    <dgm:pt modelId="{CCC2EAD3-6160-48C0-8C0A-9FBFADE2A247}" type="sibTrans" cxnId="{823DCB56-58C3-4F71-92D1-6F60E9AFE53B}">
      <dgm:prSet/>
      <dgm:spPr/>
      <dgm:t>
        <a:bodyPr/>
        <a:lstStyle/>
        <a:p>
          <a:endParaRPr lang="en-US"/>
        </a:p>
      </dgm:t>
    </dgm:pt>
    <dgm:pt modelId="{3374B9A5-4BA4-4710-9135-9E2E0E966633}">
      <dgm:prSet custT="1"/>
      <dgm:spPr/>
      <dgm:t>
        <a:bodyPr/>
        <a:lstStyle/>
        <a:p>
          <a:r>
            <a:rPr lang="en-US" sz="2000" b="1" dirty="0"/>
            <a:t>Organized and logical </a:t>
          </a:r>
        </a:p>
        <a:p>
          <a:r>
            <a:rPr lang="en-US" sz="1600" b="1" dirty="0"/>
            <a:t>– </a:t>
          </a:r>
          <a:r>
            <a:rPr lang="en-US" sz="1600" b="0" dirty="0"/>
            <a:t>Ex: “what was the next step in your investigation?” </a:t>
          </a:r>
        </a:p>
      </dgm:t>
    </dgm:pt>
    <dgm:pt modelId="{B8949125-A0FB-433B-88AE-80679286D7C7}" type="parTrans" cxnId="{D7DFAE03-D119-4DE8-951D-C65DE708BEF1}">
      <dgm:prSet/>
      <dgm:spPr/>
      <dgm:t>
        <a:bodyPr/>
        <a:lstStyle/>
        <a:p>
          <a:endParaRPr lang="en-US"/>
        </a:p>
      </dgm:t>
    </dgm:pt>
    <dgm:pt modelId="{C4CB8B5C-7DEC-4D72-BF34-84770E10FA7D}" type="sibTrans" cxnId="{D7DFAE03-D119-4DE8-951D-C65DE708BEF1}">
      <dgm:prSet/>
      <dgm:spPr/>
      <dgm:t>
        <a:bodyPr/>
        <a:lstStyle/>
        <a:p>
          <a:endParaRPr lang="en-US"/>
        </a:p>
      </dgm:t>
    </dgm:pt>
    <dgm:pt modelId="{B3117933-F002-480B-871A-10C3EC17D8CD}">
      <dgm:prSet/>
      <dgm:spPr/>
      <dgm:t>
        <a:bodyPr/>
        <a:lstStyle/>
        <a:p>
          <a:r>
            <a:rPr lang="en-US" b="1" dirty="0"/>
            <a:t>Emphasize GOOD facts and pull the sting from BAD facts that will be brought up on cross-examination</a:t>
          </a:r>
        </a:p>
      </dgm:t>
    </dgm:pt>
    <dgm:pt modelId="{B43DB7DA-3D61-4FFC-800D-435E08E397CD}" type="parTrans" cxnId="{697B6CAD-164C-48EB-82A5-EA6CBE40BFC6}">
      <dgm:prSet/>
      <dgm:spPr/>
      <dgm:t>
        <a:bodyPr/>
        <a:lstStyle/>
        <a:p>
          <a:endParaRPr lang="en-US"/>
        </a:p>
      </dgm:t>
    </dgm:pt>
    <dgm:pt modelId="{22B2658D-C79F-43C0-A80D-CBF83831B24B}" type="sibTrans" cxnId="{697B6CAD-164C-48EB-82A5-EA6CBE40BFC6}">
      <dgm:prSet/>
      <dgm:spPr/>
      <dgm:t>
        <a:bodyPr/>
        <a:lstStyle/>
        <a:p>
          <a:endParaRPr lang="en-US"/>
        </a:p>
      </dgm:t>
    </dgm:pt>
    <dgm:pt modelId="{22AA9B9A-6E25-0640-BE59-589FFD843246}" type="pres">
      <dgm:prSet presAssocID="{9611BBD7-80A2-45EA-9216-B4290A43C654}" presName="linear" presStyleCnt="0">
        <dgm:presLayoutVars>
          <dgm:animLvl val="lvl"/>
          <dgm:resizeHandles val="exact"/>
        </dgm:presLayoutVars>
      </dgm:prSet>
      <dgm:spPr/>
    </dgm:pt>
    <dgm:pt modelId="{3DD3CC5B-BCBA-7D49-8BCE-32E84B78B476}" type="pres">
      <dgm:prSet presAssocID="{250A24E0-4FB7-4A3A-A9F3-6093209203C9}" presName="parentText" presStyleLbl="node1" presStyleIdx="0" presStyleCnt="5" custScaleY="19267" custLinFactY="1788" custLinFactNeighborX="301" custLinFactNeighborY="100000">
        <dgm:presLayoutVars>
          <dgm:chMax val="0"/>
          <dgm:bulletEnabled val="1"/>
        </dgm:presLayoutVars>
      </dgm:prSet>
      <dgm:spPr/>
    </dgm:pt>
    <dgm:pt modelId="{5D1E2921-87C1-CA4D-B6B7-AB6D32B20B58}" type="pres">
      <dgm:prSet presAssocID="{18643AB9-A55A-4CCA-9C38-D53B81E7000C}" presName="spacer" presStyleCnt="0"/>
      <dgm:spPr/>
    </dgm:pt>
    <dgm:pt modelId="{446AEDE1-B7DC-644A-8468-16D23C4DA3A3}" type="pres">
      <dgm:prSet presAssocID="{2DC1E8A1-B44F-46B7-8671-AD0CB73EFC82}" presName="parentText" presStyleLbl="node1" presStyleIdx="1" presStyleCnt="5" custScaleX="100000" custScaleY="9989" custLinFactY="28815" custLinFactNeighborY="100000">
        <dgm:presLayoutVars>
          <dgm:chMax val="0"/>
          <dgm:bulletEnabled val="1"/>
        </dgm:presLayoutVars>
      </dgm:prSet>
      <dgm:spPr/>
    </dgm:pt>
    <dgm:pt modelId="{A838DCF9-197D-AD41-91D6-9EABAA7F8C76}" type="pres">
      <dgm:prSet presAssocID="{77BCCA6F-54A1-4743-840C-580A57024F96}" presName="spacer" presStyleCnt="0"/>
      <dgm:spPr/>
    </dgm:pt>
    <dgm:pt modelId="{B844DFC5-23C6-F44D-BE79-7E41EA884CBB}" type="pres">
      <dgm:prSet presAssocID="{81C7E99E-F610-4247-BEE4-19FD9F17B78F}" presName="parentText" presStyleLbl="node1" presStyleIdx="2" presStyleCnt="5" custScaleY="27660" custLinFactY="-7447" custLinFactNeighborY="-100000">
        <dgm:presLayoutVars>
          <dgm:chMax val="0"/>
          <dgm:bulletEnabled val="1"/>
        </dgm:presLayoutVars>
      </dgm:prSet>
      <dgm:spPr/>
    </dgm:pt>
    <dgm:pt modelId="{A31DA5B9-0546-E044-8EA9-12F0EB08822C}" type="pres">
      <dgm:prSet presAssocID="{CCC2EAD3-6160-48C0-8C0A-9FBFADE2A247}" presName="spacer" presStyleCnt="0"/>
      <dgm:spPr/>
    </dgm:pt>
    <dgm:pt modelId="{EF6EC811-A39C-5F46-8D41-CBFE1450F95C}" type="pres">
      <dgm:prSet presAssocID="{3374B9A5-4BA4-4710-9135-9E2E0E966633}" presName="parentText" presStyleLbl="node1" presStyleIdx="3" presStyleCnt="5" custScaleX="100000" custScaleY="9149" custLinFactNeighborY="2890">
        <dgm:presLayoutVars>
          <dgm:chMax val="0"/>
          <dgm:bulletEnabled val="1"/>
        </dgm:presLayoutVars>
      </dgm:prSet>
      <dgm:spPr/>
    </dgm:pt>
    <dgm:pt modelId="{8D8B723C-84E8-994F-93E1-A95EFD5DDDFA}" type="pres">
      <dgm:prSet presAssocID="{C4CB8B5C-7DEC-4D72-BF34-84770E10FA7D}" presName="spacer" presStyleCnt="0"/>
      <dgm:spPr/>
    </dgm:pt>
    <dgm:pt modelId="{3EA8B7B5-6508-8B46-A7B2-3C2E68AA6ECA}" type="pres">
      <dgm:prSet presAssocID="{B3117933-F002-480B-871A-10C3EC17D8CD}" presName="parentText" presStyleLbl="node1" presStyleIdx="4" presStyleCnt="5" custScaleX="100000" custScaleY="10115" custLinFactNeighborY="-59320">
        <dgm:presLayoutVars>
          <dgm:chMax val="0"/>
          <dgm:bulletEnabled val="1"/>
        </dgm:presLayoutVars>
      </dgm:prSet>
      <dgm:spPr/>
    </dgm:pt>
  </dgm:ptLst>
  <dgm:cxnLst>
    <dgm:cxn modelId="{D7DFAE03-D119-4DE8-951D-C65DE708BEF1}" srcId="{9611BBD7-80A2-45EA-9216-B4290A43C654}" destId="{3374B9A5-4BA4-4710-9135-9E2E0E966633}" srcOrd="3" destOrd="0" parTransId="{B8949125-A0FB-433B-88AE-80679286D7C7}" sibTransId="{C4CB8B5C-7DEC-4D72-BF34-84770E10FA7D}"/>
    <dgm:cxn modelId="{92139B6D-5DD9-CF47-9AF2-BE908B554291}" type="presOf" srcId="{B3117933-F002-480B-871A-10C3EC17D8CD}" destId="{3EA8B7B5-6508-8B46-A7B2-3C2E68AA6ECA}" srcOrd="0" destOrd="0" presId="urn:microsoft.com/office/officeart/2005/8/layout/vList2"/>
    <dgm:cxn modelId="{777A726F-006D-8E49-A8D6-6177EF2366E0}" type="presOf" srcId="{2DC1E8A1-B44F-46B7-8671-AD0CB73EFC82}" destId="{446AEDE1-B7DC-644A-8468-16D23C4DA3A3}" srcOrd="0" destOrd="0" presId="urn:microsoft.com/office/officeart/2005/8/layout/vList2"/>
    <dgm:cxn modelId="{823DCB56-58C3-4F71-92D1-6F60E9AFE53B}" srcId="{9611BBD7-80A2-45EA-9216-B4290A43C654}" destId="{81C7E99E-F610-4247-BEE4-19FD9F17B78F}" srcOrd="2" destOrd="0" parTransId="{4D9B301C-2B64-42D2-995A-BCBAB693A729}" sibTransId="{CCC2EAD3-6160-48C0-8C0A-9FBFADE2A247}"/>
    <dgm:cxn modelId="{E7E13B7B-F1D3-4095-8C83-66BA2E77D869}" srcId="{9611BBD7-80A2-45EA-9216-B4290A43C654}" destId="{250A24E0-4FB7-4A3A-A9F3-6093209203C9}" srcOrd="0" destOrd="0" parTransId="{BCD93559-FDF9-4E3D-AF4D-45BBF041E914}" sibTransId="{18643AB9-A55A-4CCA-9C38-D53B81E7000C}"/>
    <dgm:cxn modelId="{FBD12597-7013-A340-9508-283E42729641}" type="presOf" srcId="{81C7E99E-F610-4247-BEE4-19FD9F17B78F}" destId="{B844DFC5-23C6-F44D-BE79-7E41EA884CBB}" srcOrd="0" destOrd="0" presId="urn:microsoft.com/office/officeart/2005/8/layout/vList2"/>
    <dgm:cxn modelId="{2C9A2E9B-F787-8D4A-9DFB-8F4C19495DA5}" type="presOf" srcId="{3374B9A5-4BA4-4710-9135-9E2E0E966633}" destId="{EF6EC811-A39C-5F46-8D41-CBFE1450F95C}" srcOrd="0" destOrd="0" presId="urn:microsoft.com/office/officeart/2005/8/layout/vList2"/>
    <dgm:cxn modelId="{697B6CAD-164C-48EB-82A5-EA6CBE40BFC6}" srcId="{9611BBD7-80A2-45EA-9216-B4290A43C654}" destId="{B3117933-F002-480B-871A-10C3EC17D8CD}" srcOrd="4" destOrd="0" parTransId="{B43DB7DA-3D61-4FFC-800D-435E08E397CD}" sibTransId="{22B2658D-C79F-43C0-A80D-CBF83831B24B}"/>
    <dgm:cxn modelId="{82B853CF-ADC3-4D43-A3F1-960147B5F1B0}" type="presOf" srcId="{9611BBD7-80A2-45EA-9216-B4290A43C654}" destId="{22AA9B9A-6E25-0640-BE59-589FFD843246}" srcOrd="0" destOrd="0" presId="urn:microsoft.com/office/officeart/2005/8/layout/vList2"/>
    <dgm:cxn modelId="{DA5738E4-F97B-47DC-8EE2-EF2026C7A182}" srcId="{9611BBD7-80A2-45EA-9216-B4290A43C654}" destId="{2DC1E8A1-B44F-46B7-8671-AD0CB73EFC82}" srcOrd="1" destOrd="0" parTransId="{E7ADEEAF-67F6-442B-8564-3D116F9B861B}" sibTransId="{77BCCA6F-54A1-4743-840C-580A57024F96}"/>
    <dgm:cxn modelId="{CF8FC2FC-D8ED-2948-8A87-F742E1F5A6D0}" type="presOf" srcId="{250A24E0-4FB7-4A3A-A9F3-6093209203C9}" destId="{3DD3CC5B-BCBA-7D49-8BCE-32E84B78B476}" srcOrd="0" destOrd="0" presId="urn:microsoft.com/office/officeart/2005/8/layout/vList2"/>
    <dgm:cxn modelId="{C060D23E-2E17-0648-893F-E7872920B6E7}" type="presParOf" srcId="{22AA9B9A-6E25-0640-BE59-589FFD843246}" destId="{3DD3CC5B-BCBA-7D49-8BCE-32E84B78B476}" srcOrd="0" destOrd="0" presId="urn:microsoft.com/office/officeart/2005/8/layout/vList2"/>
    <dgm:cxn modelId="{0776FB20-6740-FB4B-B139-1C5DD1696FDA}" type="presParOf" srcId="{22AA9B9A-6E25-0640-BE59-589FFD843246}" destId="{5D1E2921-87C1-CA4D-B6B7-AB6D32B20B58}" srcOrd="1" destOrd="0" presId="urn:microsoft.com/office/officeart/2005/8/layout/vList2"/>
    <dgm:cxn modelId="{1757B0E2-D27C-FF40-8F2F-3BFE61951F39}" type="presParOf" srcId="{22AA9B9A-6E25-0640-BE59-589FFD843246}" destId="{446AEDE1-B7DC-644A-8468-16D23C4DA3A3}" srcOrd="2" destOrd="0" presId="urn:microsoft.com/office/officeart/2005/8/layout/vList2"/>
    <dgm:cxn modelId="{741A6290-3A7D-764A-BDE9-A547BEAF8156}" type="presParOf" srcId="{22AA9B9A-6E25-0640-BE59-589FFD843246}" destId="{A838DCF9-197D-AD41-91D6-9EABAA7F8C76}" srcOrd="3" destOrd="0" presId="urn:microsoft.com/office/officeart/2005/8/layout/vList2"/>
    <dgm:cxn modelId="{36926A2C-0189-DE48-B08F-6C845236EFD2}" type="presParOf" srcId="{22AA9B9A-6E25-0640-BE59-589FFD843246}" destId="{B844DFC5-23C6-F44D-BE79-7E41EA884CBB}" srcOrd="4" destOrd="0" presId="urn:microsoft.com/office/officeart/2005/8/layout/vList2"/>
    <dgm:cxn modelId="{C98D7938-ABBD-024C-AB2E-F25D60988D6C}" type="presParOf" srcId="{22AA9B9A-6E25-0640-BE59-589FFD843246}" destId="{A31DA5B9-0546-E044-8EA9-12F0EB08822C}" srcOrd="5" destOrd="0" presId="urn:microsoft.com/office/officeart/2005/8/layout/vList2"/>
    <dgm:cxn modelId="{E37A5869-53C8-7846-821D-DBD93C681FBD}" type="presParOf" srcId="{22AA9B9A-6E25-0640-BE59-589FFD843246}" destId="{EF6EC811-A39C-5F46-8D41-CBFE1450F95C}" srcOrd="6" destOrd="0" presId="urn:microsoft.com/office/officeart/2005/8/layout/vList2"/>
    <dgm:cxn modelId="{BC7FDEC3-2357-2A42-B583-44D6A4014ADF}" type="presParOf" srcId="{22AA9B9A-6E25-0640-BE59-589FFD843246}" destId="{8D8B723C-84E8-994F-93E1-A95EFD5DDDFA}" srcOrd="7" destOrd="0" presId="urn:microsoft.com/office/officeart/2005/8/layout/vList2"/>
    <dgm:cxn modelId="{B73C3593-5786-DB47-B2FC-28A536E26E06}" type="presParOf" srcId="{22AA9B9A-6E25-0640-BE59-589FFD843246}" destId="{3EA8B7B5-6508-8B46-A7B2-3C2E68AA6EC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44DFC5-23C6-F44D-BE79-7E41EA884CBB}">
      <dsp:nvSpPr>
        <dsp:cNvPr id="0" name=""/>
        <dsp:cNvSpPr/>
      </dsp:nvSpPr>
      <dsp:spPr>
        <a:xfrm>
          <a:off x="0" y="5823"/>
          <a:ext cx="7406777" cy="595765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Keep the story simple.  </a:t>
          </a:r>
          <a:r>
            <a:rPr lang="en-US" sz="1600" b="0" kern="1200" dirty="0"/>
            <a:t>It should be organized and logical!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</a:rPr>
            <a:t>(1) Introduce the witness and develop their background.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 When a witness takes the stand, the jurors naturally ask themselves three questions: </a:t>
          </a:r>
          <a:r>
            <a:rPr lang="en-US" sz="1600" b="0" i="1" kern="1200" dirty="0"/>
            <a:t>who is this witness, why are they here, and why should I believe them?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	Q: Ms. Jackson, please introduce yourself to the jury?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	A: I’m Jennifer R. Jackson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	Q: Where were you when the crash occurred?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	A: I was standing on the street corner where it happened.  I saw the whole thing.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/>
            <a:t>		**These first two questions orient the jury as to who this person is and why they 		are here.  In other words, what the jury can expect her to testify about.**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	Q. Before we get into what you saw, I want the jury to learn a little about you. 	Where do you live?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	A: 372 Flower Drive, Gulfport, Florida.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	Q: How long have you lived there?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	A: 20 years.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	Q. Do you live with anyone?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	A: Yes, my husband and two daughters.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	Q. What do you do for a living?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	A: I’m an accountant for SBA Realty Group.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	Q: How long have you worked there?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	A: Almost 10 years.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		</a:t>
          </a:r>
          <a:r>
            <a:rPr lang="en-US" sz="1200" b="0" kern="1200" dirty="0"/>
            <a:t>**These five questions, combined with the two above, quickly establish the jurors’ 		basis for assessing the witness’ credibility – she is like them: has a family, a stable job, 		is a long-time resident of the community, and has no stake in the outcome of the case 		– she was a witness standing on the street corner who happened to see the crash.**</a:t>
          </a:r>
        </a:p>
      </dsp:txBody>
      <dsp:txXfrm>
        <a:off x="290829" y="296652"/>
        <a:ext cx="6825119" cy="53759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44DFC5-23C6-F44D-BE79-7E41EA884CBB}">
      <dsp:nvSpPr>
        <dsp:cNvPr id="0" name=""/>
        <dsp:cNvSpPr/>
      </dsp:nvSpPr>
      <dsp:spPr>
        <a:xfrm>
          <a:off x="0" y="402482"/>
          <a:ext cx="7406777" cy="657271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</a:rPr>
            <a:t>(2) Set the scene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	- </a:t>
          </a:r>
          <a:r>
            <a:rPr lang="en-US" sz="2000" b="0" kern="1200" dirty="0"/>
            <a:t>Describe the scene (where did the incident occur, 	what did it look like, who was there, etc.).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</a:rPr>
            <a:t>(3) Recreate the action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/>
            <a:t>	- Describe what happened that is the basis of the case 	(or what evidence the witness  	saw/heard/collected/investigated/treated that is 	relevant to the case).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</a:rPr>
            <a:t>(4) Use exhibits to highlight, repeat, </a:t>
          </a:r>
          <a:r>
            <a:rPr lang="en-US" sz="2000" b="1" kern="1200">
              <a:solidFill>
                <a:schemeClr val="tx1"/>
              </a:solidFill>
            </a:rPr>
            <a:t>and corroborate </a:t>
          </a:r>
          <a:r>
            <a:rPr lang="en-US" sz="2000" b="1" kern="1200" dirty="0">
              <a:solidFill>
                <a:schemeClr val="tx1"/>
              </a:solidFill>
            </a:rPr>
            <a:t>important parts of the story.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</a:rPr>
            <a:t>(5) Describe any injury or damages suffered (if applicable)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b="0" kern="1200" dirty="0"/>
        </a:p>
      </dsp:txBody>
      <dsp:txXfrm>
        <a:off x="320854" y="723336"/>
        <a:ext cx="6765069" cy="59310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D3CC5B-BCBA-7D49-8BCE-32E84B78B476}">
      <dsp:nvSpPr>
        <dsp:cNvPr id="0" name=""/>
        <dsp:cNvSpPr/>
      </dsp:nvSpPr>
      <dsp:spPr>
        <a:xfrm>
          <a:off x="0" y="371344"/>
          <a:ext cx="7406777" cy="155610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Open-ended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kern="1200" dirty="0"/>
            <a:t>- How, what, when, where, why, describe or explain.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- Open ended questions elicit descriptive responses.  Allows the witness tell the story, gain credibility with the jury, and be the center of attention.</a:t>
          </a:r>
        </a:p>
      </dsp:txBody>
      <dsp:txXfrm>
        <a:off x="75963" y="447307"/>
        <a:ext cx="7254851" cy="1404175"/>
      </dsp:txXfrm>
    </dsp:sp>
    <dsp:sp modelId="{446AEDE1-B7DC-644A-8468-16D23C4DA3A3}">
      <dsp:nvSpPr>
        <dsp:cNvPr id="0" name=""/>
        <dsp:cNvSpPr/>
      </dsp:nvSpPr>
      <dsp:spPr>
        <a:xfrm>
          <a:off x="0" y="4294604"/>
          <a:ext cx="7406777" cy="806762"/>
        </a:xfrm>
        <a:prstGeom prst="roundRect">
          <a:avLst/>
        </a:prstGeom>
        <a:gradFill rotWithShape="0">
          <a:gsLst>
            <a:gs pos="0">
              <a:schemeClr val="accent2">
                <a:hueOff val="-2587972"/>
                <a:satOff val="11465"/>
                <a:lumOff val="-4216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2587972"/>
                <a:satOff val="11465"/>
                <a:lumOff val="-4216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2587972"/>
                <a:satOff val="11465"/>
                <a:lumOff val="-4216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Conversational and responsive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- Listen to the witness’ answers and ask appropriate follow up questions.</a:t>
          </a:r>
        </a:p>
      </dsp:txBody>
      <dsp:txXfrm>
        <a:off x="39383" y="4333987"/>
        <a:ext cx="7328011" cy="727996"/>
      </dsp:txXfrm>
    </dsp:sp>
    <dsp:sp modelId="{B844DFC5-23C6-F44D-BE79-7E41EA884CBB}">
      <dsp:nvSpPr>
        <dsp:cNvPr id="0" name=""/>
        <dsp:cNvSpPr/>
      </dsp:nvSpPr>
      <dsp:spPr>
        <a:xfrm>
          <a:off x="0" y="1988342"/>
          <a:ext cx="7406777" cy="2233962"/>
        </a:xfrm>
        <a:prstGeom prst="roundRect">
          <a:avLst/>
        </a:prstGeom>
        <a:gradFill rotWithShape="0">
          <a:gsLst>
            <a:gs pos="0">
              <a:schemeClr val="accent2">
                <a:hueOff val="-5175944"/>
                <a:satOff val="22930"/>
                <a:lumOff val="-8432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5175944"/>
                <a:satOff val="22930"/>
                <a:lumOff val="-8432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5175944"/>
                <a:satOff val="22930"/>
                <a:lumOff val="-8432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Non-leading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kern="1200" dirty="0"/>
            <a:t>-Leading questions suggest an answer (ex: “It was dark at the time of the accident, correct?” VS. “Please describe the lighting at the time of the accident?”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kern="1200" dirty="0"/>
            <a:t>- Not only are leading questions not permitted on direct examination by the rules of evidence, but they are not an effective way of telling a story: leading questions elicit only yes or no answers, keep focus on the lawyer instead of the witness, and prevent the jury from fully assessing the witness’ credibility. </a:t>
          </a:r>
        </a:p>
      </dsp:txBody>
      <dsp:txXfrm>
        <a:off x="109053" y="2097395"/>
        <a:ext cx="7188671" cy="2015856"/>
      </dsp:txXfrm>
    </dsp:sp>
    <dsp:sp modelId="{EF6EC811-A39C-5F46-8D41-CBFE1450F95C}">
      <dsp:nvSpPr>
        <dsp:cNvPr id="0" name=""/>
        <dsp:cNvSpPr/>
      </dsp:nvSpPr>
      <dsp:spPr>
        <a:xfrm>
          <a:off x="0" y="5197730"/>
          <a:ext cx="7406777" cy="738919"/>
        </a:xfrm>
        <a:prstGeom prst="roundRect">
          <a:avLst/>
        </a:prstGeom>
        <a:gradFill rotWithShape="0">
          <a:gsLst>
            <a:gs pos="0">
              <a:schemeClr val="accent2">
                <a:hueOff val="-7763915"/>
                <a:satOff val="34394"/>
                <a:lumOff val="-1264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7763915"/>
                <a:satOff val="34394"/>
                <a:lumOff val="-12648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7763915"/>
                <a:satOff val="34394"/>
                <a:lumOff val="-12648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Organized and logical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– </a:t>
          </a:r>
          <a:r>
            <a:rPr lang="en-US" sz="1600" b="0" kern="1200" dirty="0"/>
            <a:t>Ex: “what was the next step in your investigation?” </a:t>
          </a:r>
        </a:p>
      </dsp:txBody>
      <dsp:txXfrm>
        <a:off x="36071" y="5233801"/>
        <a:ext cx="7334635" cy="666777"/>
      </dsp:txXfrm>
    </dsp:sp>
    <dsp:sp modelId="{3EA8B7B5-6508-8B46-A7B2-3C2E68AA6ECA}">
      <dsp:nvSpPr>
        <dsp:cNvPr id="0" name=""/>
        <dsp:cNvSpPr/>
      </dsp:nvSpPr>
      <dsp:spPr>
        <a:xfrm>
          <a:off x="0" y="6006304"/>
          <a:ext cx="7406777" cy="816938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Emphasize GOOD facts and pull the sting from BAD facts that will be brought up on cross-examination</a:t>
          </a:r>
        </a:p>
      </dsp:txBody>
      <dsp:txXfrm>
        <a:off x="39880" y="6046184"/>
        <a:ext cx="7327017" cy="7371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6469D-F624-A94A-8B30-E68A2D40CAB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5445-E1A9-1C46-8C5B-3429DA607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196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6469D-F624-A94A-8B30-E68A2D40CAB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5445-E1A9-1C46-8C5B-3429DA607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35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6469D-F624-A94A-8B30-E68A2D40CAB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5445-E1A9-1C46-8C5B-3429DA607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62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6469D-F624-A94A-8B30-E68A2D40CAB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5445-E1A9-1C46-8C5B-3429DA607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0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6469D-F624-A94A-8B30-E68A2D40CAB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5445-E1A9-1C46-8C5B-3429DA607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464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6469D-F624-A94A-8B30-E68A2D40CAB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5445-E1A9-1C46-8C5B-3429DA607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70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6469D-F624-A94A-8B30-E68A2D40CAB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5445-E1A9-1C46-8C5B-3429DA6078C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20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6469D-F624-A94A-8B30-E68A2D40CAB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5445-E1A9-1C46-8C5B-3429DA607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87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6469D-F624-A94A-8B30-E68A2D40CAB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5445-E1A9-1C46-8C5B-3429DA607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04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6469D-F624-A94A-8B30-E68A2D40CAB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5445-E1A9-1C46-8C5B-3429DA607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9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AC6469D-F624-A94A-8B30-E68A2D40CAB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85445-E1A9-1C46-8C5B-3429DA607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530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AC6469D-F624-A94A-8B30-E68A2D40CAB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7C85445-E1A9-1C46-8C5B-3429DA607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93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9B218-9ED5-456F-80B3-44E3C87018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Direct Examination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48463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6CA42-A1A5-AF0E-56D7-09CFA4B8B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396" y="2174253"/>
            <a:ext cx="4486656" cy="1692068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The goal of direct examination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BCC17-7F9A-AA52-6EA2-3AEA9DA3E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3551" y="1106324"/>
            <a:ext cx="4852946" cy="5095693"/>
          </a:xfrm>
        </p:spPr>
        <p:txBody>
          <a:bodyPr>
            <a:noAutofit/>
          </a:bodyPr>
          <a:lstStyle/>
          <a:p>
            <a:pPr lvl="0" algn="just"/>
            <a:r>
              <a:rPr lang="en-US" sz="2200" b="1" dirty="0">
                <a:solidFill>
                  <a:srgbClr val="002060"/>
                </a:solidFill>
              </a:rPr>
              <a:t>Effective direct examinations clearly, forcefully, and efficiently present the facts of the case that will have a decisive effect on the outcome of the trial.  </a:t>
            </a:r>
          </a:p>
          <a:p>
            <a:pPr lvl="1" algn="just"/>
            <a:r>
              <a:rPr lang="en-US" sz="1800" dirty="0">
                <a:solidFill>
                  <a:srgbClr val="002060"/>
                </a:solidFill>
              </a:rPr>
              <a:t>Experienced trial lawyers know that trials are won on the strengths of their case, not on the weaknesses of their opponent’s case</a:t>
            </a:r>
            <a:r>
              <a:rPr lang="en-US" sz="1800" baseline="0" dirty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en-US" sz="2200" b="1" dirty="0">
                <a:solidFill>
                  <a:srgbClr val="002060"/>
                </a:solidFill>
              </a:rPr>
              <a:t>Therefore, you need your witnesses to tell</a:t>
            </a:r>
            <a:r>
              <a:rPr lang="en-US" sz="2200" b="1" baseline="0" dirty="0">
                <a:solidFill>
                  <a:srgbClr val="002060"/>
                </a:solidFill>
              </a:rPr>
              <a:t> compelling, convincing stories that make sense and are easy for the jury to understand.</a:t>
            </a:r>
          </a:p>
        </p:txBody>
      </p:sp>
    </p:spTree>
    <p:extLst>
      <p:ext uri="{BB962C8B-B14F-4D97-AF65-F5344CB8AC3E}">
        <p14:creationId xmlns:p14="http://schemas.microsoft.com/office/powerpoint/2010/main" val="3406488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94087B-F2BA-0B43-ACC7-C442CD573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 fontScale="90000"/>
          </a:bodyPr>
          <a:lstStyle/>
          <a:p>
            <a:r>
              <a:rPr lang="en-US" sz="2600" dirty="0">
                <a:solidFill>
                  <a:schemeClr val="bg1"/>
                </a:solidFill>
              </a:rPr>
              <a:t>The structure of </a:t>
            </a:r>
            <a:br>
              <a:rPr lang="en-US" sz="2600" dirty="0">
                <a:solidFill>
                  <a:schemeClr val="bg1"/>
                </a:solidFill>
              </a:rPr>
            </a:br>
            <a:r>
              <a:rPr lang="en-US" sz="2600" dirty="0">
                <a:solidFill>
                  <a:schemeClr val="bg1"/>
                </a:solidFill>
              </a:rPr>
              <a:t>Direct Examination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19B7DCD-F03E-46C0-97F3-4E8EAE8C7B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51006"/>
              </p:ext>
            </p:extLst>
          </p:nvPr>
        </p:nvGraphicFramePr>
        <p:xfrm>
          <a:off x="4699083" y="437322"/>
          <a:ext cx="7406777" cy="5963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9750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94087B-F2BA-0B43-ACC7-C442CD573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 fontScale="90000"/>
          </a:bodyPr>
          <a:lstStyle/>
          <a:p>
            <a:r>
              <a:rPr lang="en-US" sz="2600" dirty="0">
                <a:solidFill>
                  <a:schemeClr val="bg1"/>
                </a:solidFill>
              </a:rPr>
              <a:t>The structure of </a:t>
            </a:r>
            <a:br>
              <a:rPr lang="en-US" sz="2600" dirty="0">
                <a:solidFill>
                  <a:schemeClr val="bg1"/>
                </a:solidFill>
              </a:rPr>
            </a:br>
            <a:r>
              <a:rPr lang="en-US" sz="2600" dirty="0">
                <a:solidFill>
                  <a:schemeClr val="bg1"/>
                </a:solidFill>
              </a:rPr>
              <a:t>Direct Examination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19B7DCD-F03E-46C0-97F3-4E8EAE8C7B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8239921"/>
              </p:ext>
            </p:extLst>
          </p:nvPr>
        </p:nvGraphicFramePr>
        <p:xfrm>
          <a:off x="4699083" y="-286165"/>
          <a:ext cx="7406777" cy="6975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9844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94087B-F2BA-0B43-ACC7-C442CD573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 sz="2600" dirty="0">
                <a:solidFill>
                  <a:schemeClr val="bg1"/>
                </a:solidFill>
              </a:rPr>
              <a:t>Questions on direct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19B7DCD-F03E-46C0-97F3-4E8EAE8C7B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146269"/>
              </p:ext>
            </p:extLst>
          </p:nvPr>
        </p:nvGraphicFramePr>
        <p:xfrm>
          <a:off x="4742403" y="-216591"/>
          <a:ext cx="7406777" cy="6975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241839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735</Words>
  <Application>Microsoft Office PowerPoint</Application>
  <PresentationFormat>Widescreen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Parcel</vt:lpstr>
      <vt:lpstr>Direct Examination</vt:lpstr>
      <vt:lpstr>The goal of direct examination</vt:lpstr>
      <vt:lpstr>The structure of  Direct Examination</vt:lpstr>
      <vt:lpstr>The structure of  Direct Examination</vt:lpstr>
      <vt:lpstr>Questions on direct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 &amp; cross examination</dc:title>
  <dc:creator>Taylor Kinmon</dc:creator>
  <cp:lastModifiedBy>Katherine E. Donoghue</cp:lastModifiedBy>
  <cp:revision>10</cp:revision>
  <dcterms:created xsi:type="dcterms:W3CDTF">2021-04-09T17:28:58Z</dcterms:created>
  <dcterms:modified xsi:type="dcterms:W3CDTF">2022-12-02T18:15:15Z</dcterms:modified>
</cp:coreProperties>
</file>